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8" r:id="rId2"/>
    <p:sldMasterId id="2147483718" r:id="rId3"/>
  </p:sldMasterIdLst>
  <p:handoutMasterIdLst>
    <p:handoutMasterId r:id="rId17"/>
  </p:handoutMasterIdLst>
  <p:sldIdLst>
    <p:sldId id="258" r:id="rId4"/>
    <p:sldId id="268" r:id="rId5"/>
    <p:sldId id="272" r:id="rId6"/>
    <p:sldId id="269" r:id="rId7"/>
    <p:sldId id="259" r:id="rId8"/>
    <p:sldId id="263" r:id="rId9"/>
    <p:sldId id="270" r:id="rId10"/>
    <p:sldId id="264" r:id="rId11"/>
    <p:sldId id="267" r:id="rId12"/>
    <p:sldId id="266" r:id="rId13"/>
    <p:sldId id="262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66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2820" y="-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0113221141475"/>
          <c:y val="2.556907659269864E-2"/>
          <c:w val="0.83979298543564407"/>
          <c:h val="0.86642485646064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corn</c:v>
                </c:pt>
                <c:pt idx="1">
                  <c:v>soybean</c:v>
                </c:pt>
                <c:pt idx="2">
                  <c:v>wheat</c:v>
                </c:pt>
                <c:pt idx="3">
                  <c:v>sorghum</c:v>
                </c:pt>
                <c:pt idx="4">
                  <c:v>cotton</c:v>
                </c:pt>
                <c:pt idx="5">
                  <c:v>rice</c:v>
                </c:pt>
                <c:pt idx="6">
                  <c:v>peanut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88381</c:v>
                </c:pt>
                <c:pt idx="1">
                  <c:v>83205</c:v>
                </c:pt>
                <c:pt idx="2">
                  <c:v>54644</c:v>
                </c:pt>
                <c:pt idx="3">
                  <c:v>8651</c:v>
                </c:pt>
                <c:pt idx="4">
                  <c:v>8556</c:v>
                </c:pt>
                <c:pt idx="5">
                  <c:v>2611</c:v>
                </c:pt>
                <c:pt idx="6">
                  <c:v>1620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63840"/>
        <c:axId val="48370816"/>
      </c:barChart>
      <c:catAx>
        <c:axId val="4816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48370816"/>
        <c:crosses val="autoZero"/>
        <c:auto val="1"/>
        <c:lblAlgn val="ctr"/>
        <c:lblOffset val="100"/>
        <c:noMultiLvlLbl val="0"/>
      </c:catAx>
      <c:valAx>
        <c:axId val="483708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8163840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aseline="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NTC</c:v>
                </c:pt>
                <c:pt idx="1">
                  <c:v>3.0</c:v>
                </c:pt>
                <c:pt idx="2">
                  <c:v>6.0</c:v>
                </c:pt>
                <c:pt idx="3">
                  <c:v>3.75</c:v>
                </c:pt>
                <c:pt idx="4">
                  <c:v>7.5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6215</c:v>
                </c:pt>
                <c:pt idx="1">
                  <c:v>5961</c:v>
                </c:pt>
                <c:pt idx="2">
                  <c:v>5062</c:v>
                </c:pt>
                <c:pt idx="3">
                  <c:v>5794</c:v>
                </c:pt>
                <c:pt idx="4">
                  <c:v>4688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14272"/>
        <c:axId val="50616192"/>
      </c:barChart>
      <c:catAx>
        <c:axId val="50614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Rate (oz/A)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50616192"/>
        <c:crosses val="autoZero"/>
        <c:auto val="1"/>
        <c:lblAlgn val="ctr"/>
        <c:lblOffset val="100"/>
        <c:noMultiLvlLbl val="0"/>
      </c:catAx>
      <c:valAx>
        <c:axId val="50616192"/>
        <c:scaling>
          <c:orientation val="minMax"/>
          <c:max val="6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Yield</a:t>
                </a:r>
                <a:r>
                  <a:rPr lang="en-US" baseline="0" dirty="0" smtClean="0"/>
                  <a:t> (lb/A)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614272"/>
        <c:crosses val="autoZero"/>
        <c:crossBetween val="between"/>
        <c:majorUnit val="1300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F7D74-BE3A-4063-AEE9-D0D2399D98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CD261-3A91-4087-902F-94FBF407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1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0350" y="4200525"/>
            <a:ext cx="6329363" cy="1141413"/>
          </a:xfrm>
        </p:spPr>
        <p:txBody>
          <a:bodyPr/>
          <a:lstStyle>
            <a:lvl1pPr>
              <a:defRPr sz="31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5438775"/>
            <a:ext cx="6329362" cy="5207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90638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729038" y="6248400"/>
            <a:ext cx="2894012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564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A90EF2-2E67-4298-9D74-9D9C576FAA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9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DF689-B7E1-4B95-A363-0F682808D8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6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8113"/>
            <a:ext cx="194310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8113"/>
            <a:ext cx="5676900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5FA75-2449-4C77-83C2-D61FF06CF1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3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113"/>
            <a:ext cx="77724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01725"/>
            <a:ext cx="3810000" cy="499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01725"/>
            <a:ext cx="3810000" cy="49942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85E035-5CE9-4CB1-8072-50384E6490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8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113"/>
            <a:ext cx="77724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101725"/>
            <a:ext cx="7772400" cy="49942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9CCB6C-3CF3-4C1D-93E5-EF2618C306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1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113"/>
            <a:ext cx="77724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101725"/>
            <a:ext cx="3810000" cy="49942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01725"/>
            <a:ext cx="3810000" cy="499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13C94B-81F8-4DB5-B378-63789B65D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4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113"/>
            <a:ext cx="77724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01725"/>
            <a:ext cx="7772400" cy="49942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FA3526-FB48-418B-AA3D-2E97315529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5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52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9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81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7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8F416-4789-426E-A0CC-E81B10E50A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00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8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1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9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07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3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08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96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26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50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F8330-C31C-40AC-AA84-B6682F4FF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77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12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28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57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85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0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15423088-4E11-43FD-9B2E-5A3E9D5C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8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346B-33AC-4459-8BBB-F6A57D90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1BB6-DF1B-49F4-948C-27E1144D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03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3BE1D-E4F3-4FF8-9BA7-6190AE84C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98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2D95-1E48-4D1C-913B-794CF924F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1725"/>
            <a:ext cx="3810000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1725"/>
            <a:ext cx="3810000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F439A-F7D5-46CD-A623-4BB8A5237E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8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B8E0-7671-42C5-BD92-12A88AD20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6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8D8F-EF0E-4EE8-BC0E-EACB26F2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6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CE3D-C9C6-4BBF-A9BF-2263BC9FB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65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E0A4-20BA-4DFD-98F6-66699139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8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65E8-7022-4817-A24E-4FB26015D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16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967C7-8467-43DF-982E-1D6AD5008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9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23A1-9F38-4269-9532-5541C9927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19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0F7A-82FB-4257-9A8D-215C3A4A2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04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F15C-0B25-4347-81DC-13A293CAD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4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BF9A-7D67-45EB-B904-411B3887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0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3537B-1F9D-49A3-BBCB-0EE8EDBC8F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24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AADC-B2F0-4C1F-B909-64953F451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20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BBD2-74E2-4723-B728-B0A5126B7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7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4D94-75C6-448C-B3F3-D0FA3DA25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3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C422-0D43-49B1-9BB4-2B6E554E5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0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0A35-B7A3-4AEC-B146-A7807D988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ACEF2-46DB-4A8F-BCB4-E61D72F61F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5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E4C8A-0A75-42A5-8C21-763FF7C51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1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D75AE-2040-478D-859D-506102E41E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2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10A4B-0540-4EF8-A20C-6EF780071E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8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8113"/>
            <a:ext cx="7772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1725"/>
            <a:ext cx="77724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DD8CF37-0C69-4135-8923-17535DCAA8C6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Monotype Sorts" pitchFamily="2" charset="2"/>
        <a:buChar char="u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B89CF-1E98-410D-BB7B-5CE1B97F26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981200"/>
            <a:ext cx="6329363" cy="1141413"/>
          </a:xfrm>
        </p:spPr>
        <p:txBody>
          <a:bodyPr/>
          <a:lstStyle/>
          <a:p>
            <a:r>
              <a:rPr lang="en-US" sz="4000" dirty="0" smtClean="0"/>
              <a:t>Why Are Some </a:t>
            </a:r>
            <a:br>
              <a:rPr lang="en-US" sz="4000" dirty="0" smtClean="0"/>
            </a:br>
            <a:r>
              <a:rPr lang="en-US" sz="4000" dirty="0" smtClean="0"/>
              <a:t>Herbicides Not </a:t>
            </a:r>
            <a:br>
              <a:rPr lang="en-US" sz="4000" dirty="0" smtClean="0"/>
            </a:br>
            <a:r>
              <a:rPr lang="en-US" sz="4000" dirty="0" smtClean="0"/>
              <a:t>Recommended </a:t>
            </a:r>
            <a:br>
              <a:rPr lang="en-US" sz="4000" dirty="0" smtClean="0"/>
            </a:br>
            <a:r>
              <a:rPr lang="en-US" sz="4000" dirty="0" smtClean="0"/>
              <a:t>By UGA?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5105400"/>
            <a:ext cx="6329362" cy="520700"/>
          </a:xfrm>
        </p:spPr>
        <p:txBody>
          <a:bodyPr/>
          <a:lstStyle/>
          <a:p>
            <a:r>
              <a:rPr lang="en-US" dirty="0" smtClean="0"/>
              <a:t>Eric P. Prostko and A. Stanley Culpepper</a:t>
            </a:r>
          </a:p>
          <a:p>
            <a:r>
              <a:rPr lang="en-US" dirty="0" smtClean="0"/>
              <a:t>Professors/Extension Weed Specialists</a:t>
            </a:r>
          </a:p>
          <a:p>
            <a:r>
              <a:rPr lang="en-US" dirty="0" smtClean="0"/>
              <a:t>Dept. Crop &amp; Soil Sciences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075"/>
            <a:ext cx="1371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Cadre vs. Flame in Peanut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imazapic</a:t>
            </a:r>
          </a:p>
          <a:p>
            <a:r>
              <a:rPr lang="en-US" dirty="0"/>
              <a:t> </a:t>
            </a:r>
            <a:r>
              <a:rPr lang="en-US" dirty="0" smtClean="0"/>
              <a:t>Cadre - US</a:t>
            </a:r>
          </a:p>
          <a:p>
            <a:r>
              <a:rPr lang="en-US" dirty="0" smtClean="0"/>
              <a:t> Flame – Australia</a:t>
            </a:r>
          </a:p>
          <a:p>
            <a:r>
              <a:rPr lang="en-US" dirty="0"/>
              <a:t> </a:t>
            </a:r>
            <a:r>
              <a:rPr lang="en-US" dirty="0" smtClean="0"/>
              <a:t>Flame registered for PRE/POST us in peanut</a:t>
            </a:r>
          </a:p>
          <a:p>
            <a:r>
              <a:rPr lang="en-US" dirty="0"/>
              <a:t> </a:t>
            </a:r>
            <a:r>
              <a:rPr lang="en-US" dirty="0" smtClean="0"/>
              <a:t>Cadre Registered for POST use only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WHY??</a:t>
            </a:r>
          </a:p>
          <a:p>
            <a:pPr lvl="1"/>
            <a:r>
              <a:rPr lang="en-US" dirty="0" smtClean="0"/>
              <a:t>Increased rotational crop issues (i.e. cotton)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less control of Florida beggarweed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7" t="18269" r="10350" b="69732"/>
          <a:stretch/>
        </p:blipFill>
        <p:spPr bwMode="auto">
          <a:xfrm>
            <a:off x="5334000" y="5867400"/>
            <a:ext cx="3063240" cy="8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2400"/>
            <a:ext cx="1296785" cy="1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28650"/>
          </a:xfrm>
        </p:spPr>
        <p:txBody>
          <a:bodyPr/>
          <a:lstStyle/>
          <a:p>
            <a:r>
              <a:rPr lang="en-US" dirty="0" smtClean="0"/>
              <a:t>Soil Types</a:t>
            </a:r>
            <a:br>
              <a:rPr lang="en-US" dirty="0" smtClean="0"/>
            </a:br>
            <a:r>
              <a:rPr lang="en-US" sz="3200" i="1" dirty="0" smtClean="0">
                <a:solidFill>
                  <a:srgbClr val="FFC000"/>
                </a:solidFill>
              </a:rPr>
              <a:t>Southeast vs. Midwest</a:t>
            </a:r>
            <a:endParaRPr lang="en-US" sz="3200" i="1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595871"/>
              </p:ext>
            </p:extLst>
          </p:nvPr>
        </p:nvGraphicFramePr>
        <p:xfrm>
          <a:off x="381000" y="1447801"/>
          <a:ext cx="8382000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611630"/>
                <a:gridCol w="2223770"/>
                <a:gridCol w="1536700"/>
                <a:gridCol w="1816100"/>
              </a:tblGrid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Ponder Farm - UGA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South Charleston, OH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Concord,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NB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Ames,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Soil Texture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loamy sand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silty</a:t>
                      </a:r>
                      <a:r>
                        <a:rPr lang="en-US" dirty="0" smtClean="0"/>
                        <a:t> clay loam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silty</a:t>
                      </a:r>
                      <a:r>
                        <a:rPr lang="en-US" dirty="0" smtClean="0"/>
                        <a:t> clay loam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clay loam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CEC (</a:t>
                      </a:r>
                      <a:r>
                        <a:rPr lang="en-US" dirty="0" err="1" smtClean="0"/>
                        <a:t>meq</a:t>
                      </a:r>
                      <a:r>
                        <a:rPr lang="en-US" dirty="0" smtClean="0"/>
                        <a:t>/100g)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30.6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Sand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20-45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Silt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15-55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Clay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0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Midwest Weed Control Programs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2787281"/>
              </p:ext>
            </p:extLst>
          </p:nvPr>
        </p:nvGraphicFramePr>
        <p:xfrm>
          <a:off x="685800" y="838200"/>
          <a:ext cx="7772401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143000"/>
                <a:gridCol w="2628901"/>
                <a:gridCol w="19431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                               Soybeans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PPLNT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PRE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POST1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POST2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Valor XLT + 2,4-D + Glyphosate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 + </a:t>
                      </a:r>
                      <a:r>
                        <a:rPr lang="en-US" dirty="0" err="1" smtClean="0"/>
                        <a:t>Flexstar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Canopy + </a:t>
                      </a:r>
                      <a:r>
                        <a:rPr lang="en-US" dirty="0" err="1" smtClean="0"/>
                        <a:t>Sencor</a:t>
                      </a:r>
                      <a:r>
                        <a:rPr lang="en-US" dirty="0" smtClean="0"/>
                        <a:t> + 2,4-D + Glyphosate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</a:t>
                      </a:r>
                      <a:r>
                        <a:rPr lang="en-US" baseline="0" dirty="0" smtClean="0"/>
                        <a:t> + Cobra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 + Sharpen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</a:t>
                      </a:r>
                      <a:r>
                        <a:rPr lang="en-US" baseline="0" dirty="0" smtClean="0"/>
                        <a:t> + Warrant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</a:t>
                      </a:r>
                      <a:r>
                        <a:rPr lang="en-US" baseline="0" dirty="0" smtClean="0"/>
                        <a:t> + Cobra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8141763"/>
              </p:ext>
            </p:extLst>
          </p:nvPr>
        </p:nvGraphicFramePr>
        <p:xfrm>
          <a:off x="685800" y="4038600"/>
          <a:ext cx="7848600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Field Corn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POST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Lumax</a:t>
                      </a:r>
                      <a:r>
                        <a:rPr lang="en-US" dirty="0" smtClean="0"/>
                        <a:t> or Lexar (2/3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rate)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 + Distinct, Impact, or Laudis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Corvus or Verdict + atrazine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Roundup or Liberty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Atrazine premix (2/3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rate)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Glyphosate + Distinct, Impact, or Laudis, Halex GT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5113" y="6550223"/>
            <a:ext cx="4662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Dr. Bill Johnson, Purdue University (11/12/2015)</a:t>
            </a:r>
            <a:endParaRPr lang="en-US" sz="1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2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usually a very good reason why herbicides are not recommended by UGA or listed in Pest Control Handbook</a:t>
            </a:r>
          </a:p>
          <a:p>
            <a:r>
              <a:rPr lang="en-US" dirty="0"/>
              <a:t> </a:t>
            </a:r>
            <a:r>
              <a:rPr lang="en-US" dirty="0" smtClean="0"/>
              <a:t>do not assume a label in another  state/country will work in GA!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810000" cy="3810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075"/>
            <a:ext cx="1371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6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8458200" cy="628650"/>
          </a:xfrm>
        </p:spPr>
        <p:txBody>
          <a:bodyPr/>
          <a:lstStyle/>
          <a:p>
            <a:r>
              <a:rPr lang="en-US" dirty="0" smtClean="0"/>
              <a:t>U.S. Crop Production – 2015</a:t>
            </a:r>
            <a:br>
              <a:rPr lang="en-US" dirty="0" smtClean="0"/>
            </a:br>
            <a:r>
              <a:rPr lang="en-US" sz="3600" i="1" dirty="0" smtClean="0">
                <a:solidFill>
                  <a:srgbClr val="FFC000"/>
                </a:solidFill>
              </a:rPr>
              <a:t>Acres Planted (X 1000)</a:t>
            </a:r>
            <a:endParaRPr lang="en-US" sz="3600" i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241553"/>
              </p:ext>
            </p:extLst>
          </p:nvPr>
        </p:nvGraphicFramePr>
        <p:xfrm>
          <a:off x="685800" y="1101725"/>
          <a:ext cx="7772400" cy="49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553200"/>
            <a:ext cx="30716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FFFF00"/>
                </a:solidFill>
              </a:rPr>
              <a:t>Source: NASS - Crop Production (November 2015)</a:t>
            </a:r>
            <a:endParaRPr lang="en-US" sz="1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4" y="-14288"/>
            <a:ext cx="6248400" cy="14478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 vs. Soybean in 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038600" cy="3028950"/>
          </a:xfrm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38600" cy="30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963" y="4876800"/>
            <a:ext cx="373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1,275,000 acres harvested in 2015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1.6% of US Total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4762" y="4876800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1,720,000 acres harvested in 2015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21.1% of US Total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4" y="6331892"/>
            <a:ext cx="4254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cs typeface="Arial" charset="0"/>
              </a:rPr>
              <a:t>Source:  USDA/NASS, Crop Production (November 2015)</a:t>
            </a:r>
            <a:endParaRPr lang="en-US" sz="1200" i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Herbicide Advertisements</a:t>
            </a:r>
            <a:endParaRPr lang="en-US" sz="36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4081576" cy="54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349484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Progressive Farmer - November 2015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Herbicides You Might Not</a:t>
            </a:r>
            <a:br>
              <a:rPr lang="en-US" sz="2800" dirty="0" smtClean="0"/>
            </a:br>
            <a:r>
              <a:rPr lang="en-US" sz="2800" dirty="0" smtClean="0"/>
              <a:t> Be Too Familiar With</a:t>
            </a:r>
            <a:endParaRPr lang="en-US" sz="2800" dirty="0"/>
          </a:p>
        </p:txBody>
      </p:sp>
      <p:pic>
        <p:nvPicPr>
          <p:cNvPr id="2050" name="Picture 2" descr="http://www.bayercropscience.us/~/media/Bayer%20CropScience/Country-United-States-Internet/Images/products/Logos/logo_corvus.ashx?mw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1751"/>
            <a:ext cx="2682688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ayercropscience.us/~/media/Bayer%20CropScience/Country-United-States-Internet/Images/products/Logos/logo_balanceflexx.ashx?mw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1751"/>
            <a:ext cx="2786902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96600" y="2362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85018"/>
            <a:ext cx="2325781" cy="10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28789" r="44000" b="60011"/>
          <a:stretch/>
        </p:blipFill>
        <p:spPr bwMode="auto">
          <a:xfrm>
            <a:off x="4038600" y="3048000"/>
            <a:ext cx="457200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48200"/>
            <a:ext cx="1905000" cy="100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876800"/>
            <a:ext cx="3810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Not Recommending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10000" cy="4994275"/>
          </a:xfrm>
        </p:spPr>
        <p:txBody>
          <a:bodyPr/>
          <a:lstStyle/>
          <a:p>
            <a:r>
              <a:rPr lang="en-US" dirty="0" smtClean="0"/>
              <a:t> limited data </a:t>
            </a:r>
          </a:p>
          <a:p>
            <a:pPr lvl="1"/>
            <a:r>
              <a:rPr lang="en-US" i="1" dirty="0" smtClean="0"/>
              <a:t> would prefer 2-3 years of data</a:t>
            </a:r>
          </a:p>
          <a:p>
            <a:pPr lvl="1"/>
            <a:r>
              <a:rPr lang="en-US" i="1" dirty="0" smtClean="0"/>
              <a:t>43 peanut trials with pyroxasulfone (Zidua)</a:t>
            </a:r>
          </a:p>
          <a:p>
            <a:r>
              <a:rPr lang="en-US" dirty="0" smtClean="0"/>
              <a:t> crop injury</a:t>
            </a:r>
          </a:p>
          <a:p>
            <a:r>
              <a:rPr lang="en-US" dirty="0"/>
              <a:t> </a:t>
            </a:r>
            <a:r>
              <a:rPr lang="en-US" dirty="0" smtClean="0"/>
              <a:t>carryover</a:t>
            </a:r>
          </a:p>
          <a:p>
            <a:r>
              <a:rPr lang="en-US" dirty="0"/>
              <a:t> </a:t>
            </a:r>
            <a:r>
              <a:rPr lang="en-US" dirty="0" smtClean="0"/>
              <a:t>weed efficacy</a:t>
            </a:r>
          </a:p>
          <a:p>
            <a:pPr lvl="1"/>
            <a:r>
              <a:rPr lang="en-US" dirty="0" smtClean="0"/>
              <a:t>Texas panicum</a:t>
            </a:r>
          </a:p>
          <a:p>
            <a:r>
              <a:rPr lang="en-US" dirty="0"/>
              <a:t> </a:t>
            </a:r>
            <a:r>
              <a:rPr lang="en-US" dirty="0" smtClean="0"/>
              <a:t>cost/A</a:t>
            </a:r>
          </a:p>
          <a:p>
            <a:r>
              <a:rPr lang="en-US" dirty="0"/>
              <a:t> </a:t>
            </a:r>
            <a:r>
              <a:rPr lang="en-US" dirty="0" smtClean="0"/>
              <a:t>any better than current standards?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8221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PRE Applied Balance Flexx Injury on Field Corn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211669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FF00"/>
                </a:solidFill>
              </a:rPr>
              <a:t>CN-10-12</a:t>
            </a:r>
          </a:p>
          <a:p>
            <a:r>
              <a:rPr lang="en-US" sz="1200" i="1" dirty="0" smtClean="0">
                <a:solidFill>
                  <a:srgbClr val="FFFF00"/>
                </a:solidFill>
              </a:rPr>
              <a:t>April 6</a:t>
            </a:r>
          </a:p>
          <a:p>
            <a:r>
              <a:rPr lang="en-US" sz="1200" i="1" dirty="0" smtClean="0">
                <a:solidFill>
                  <a:srgbClr val="FFFF00"/>
                </a:solidFill>
              </a:rPr>
              <a:t>11 DAT</a:t>
            </a:r>
            <a:endParaRPr lang="en-US" sz="1200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I:\field pictures\2012 field shots\cn-10-12\april 6\Picture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 Injury with Anthem Flex 4SE – 22 DAT</a:t>
            </a:r>
            <a:endParaRPr lang="en-US" dirty="0"/>
          </a:p>
        </p:txBody>
      </p:sp>
      <p:pic>
        <p:nvPicPr>
          <p:cNvPr id="3074" name="Picture 2" descr="L:\field pictures\2015 field pictures\2015-05-19\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19" y="1308100"/>
            <a:ext cx="67945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1827" y="137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371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 oz/A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38481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3.75 oz/A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3054" y="585787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 oz/A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0940" y="5943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7.5 oz/A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227207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PE-01-15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May 19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 Yield Response to PRE Applications of Anthem Flex - 2015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717134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11669"/>
            <a:ext cx="1257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PE-01-15</a:t>
            </a:r>
          </a:p>
          <a:p>
            <a:r>
              <a:rPr lang="en-US" dirty="0" smtClean="0"/>
              <a:t>Weed-free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1521767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LSD 0.10 = 906</a:t>
            </a:r>
          </a:p>
          <a:p>
            <a:r>
              <a:rPr 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 = 13.06</a:t>
            </a:r>
            <a:endParaRPr lang="en-US" sz="1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9223" y="6525993"/>
            <a:ext cx="4360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Anthem Flex 4SE = pyroxasulfone (3.733 lbs) + carfentrazone (0.267 lbs)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090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eat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e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ea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3416</TotalTime>
  <Words>445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Wheat</vt:lpstr>
      <vt:lpstr>Peanuts</vt:lpstr>
      <vt:lpstr>5_PPP_SGENE_TXT_Firetruck_Sign</vt:lpstr>
      <vt:lpstr>Why Are Some  Herbicides Not  Recommended  By UGA?</vt:lpstr>
      <vt:lpstr>U.S. Crop Production – 2015 Acres Planted (X 1000)</vt:lpstr>
      <vt:lpstr>Cotton vs. Soybean in SE</vt:lpstr>
      <vt:lpstr>Herbicide Advertisements</vt:lpstr>
      <vt:lpstr>Herbicides You Might Not  Be Too Familiar With</vt:lpstr>
      <vt:lpstr>Reasons for Not Recommending</vt:lpstr>
      <vt:lpstr>PRE Applied Balance Flexx Injury on Field Corn</vt:lpstr>
      <vt:lpstr>Peanut Injury with Anthem Flex 4SE – 22 DAT</vt:lpstr>
      <vt:lpstr>Peanut Yield Response to PRE Applications of Anthem Flex - 2015</vt:lpstr>
      <vt:lpstr>Cadre vs. Flame in Peanut</vt:lpstr>
      <vt:lpstr>Soil Types Southeast vs. Midwest</vt:lpstr>
      <vt:lpstr>Midwest Weed Control Programs</vt:lpstr>
      <vt:lpstr>Bottom Line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 Herbicides You Might Here About But UGA is Not Recommending (Yet/Ever?)</dc:title>
  <dc:creator>Eric P. Prostko</dc:creator>
  <cp:lastModifiedBy>Eric P. Prostko</cp:lastModifiedBy>
  <cp:revision>36</cp:revision>
  <cp:lastPrinted>2015-11-25T13:49:05Z</cp:lastPrinted>
  <dcterms:created xsi:type="dcterms:W3CDTF">2015-11-11T13:42:54Z</dcterms:created>
  <dcterms:modified xsi:type="dcterms:W3CDTF">2015-12-04T18:11:36Z</dcterms:modified>
</cp:coreProperties>
</file>